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07" r:id="rId2"/>
    <p:sldId id="550" r:id="rId3"/>
    <p:sldId id="583" r:id="rId4"/>
    <p:sldId id="568" r:id="rId5"/>
    <p:sldId id="577" r:id="rId6"/>
    <p:sldId id="573" r:id="rId7"/>
    <p:sldId id="579" r:id="rId8"/>
    <p:sldId id="578" r:id="rId9"/>
    <p:sldId id="575" r:id="rId10"/>
    <p:sldId id="580" r:id="rId11"/>
    <p:sldId id="574" r:id="rId12"/>
    <p:sldId id="581" r:id="rId13"/>
    <p:sldId id="582" r:id="rId14"/>
    <p:sldId id="576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EC8A62"/>
    <a:srgbClr val="C3EBD4"/>
    <a:srgbClr val="89ADB0"/>
    <a:srgbClr val="A39CC0"/>
    <a:srgbClr val="6C4C13"/>
    <a:srgbClr val="702A40"/>
    <a:srgbClr val="3A3375"/>
    <a:srgbClr val="653E66"/>
    <a:srgbClr val="3A3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2"/>
    <p:restoredTop sz="94694"/>
  </p:normalViewPr>
  <p:slideViewPr>
    <p:cSldViewPr snapToGrid="0" snapToObjects="1">
      <p:cViewPr>
        <p:scale>
          <a:sx n="100" d="100"/>
          <a:sy n="100" d="100"/>
        </p:scale>
        <p:origin x="-1644" y="-43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26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2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92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86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58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8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8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91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678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58F8-F9D5-A14E-83EB-74B7DD907103}" type="datetimeFigureOut">
              <a:rPr kumimoji="1" lang="ko-KR" altLang="en-US" smtClean="0"/>
              <a:t>2020-12-14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jin9696/SqlDatabaseProjectB/issues/1" TargetMode="External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jin9696/Aduino_C_sharp_1Team/issues/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github.com/sjin9696/Aduino_C_sharp_1Team/issues/1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s://github.com/sjin9696/Arduino_lineTracer/issues/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jin9696/Arduino_lineTracer/issues/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https://github.com/sjin969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jin9696/ProjectSmartFactoryCStud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jin9696/ProjectSmartFactoryCStud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jin9696/701/issues/7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jin9696/701/issues/1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jin9696/701/issues/7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sjin9696/SqlDatabaseProjectB/issues/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3A0CEA1-1BF7-4D4D-9C48-586B9B1A5A91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0" name="대각선 방향의 모서리가 둥근 사각형 14">
            <a:extLst>
              <a:ext uri="{FF2B5EF4-FFF2-40B4-BE49-F238E27FC236}">
                <a16:creationId xmlns="" xmlns:a16="http://schemas.microsoft.com/office/drawing/2014/main" id="{D1C26B7F-EE78-4130-9516-6D9408C003C4}"/>
              </a:ext>
            </a:extLst>
          </p:cNvPr>
          <p:cNvSpPr/>
          <p:nvPr/>
        </p:nvSpPr>
        <p:spPr>
          <a:xfrm>
            <a:off x="6628619" y="4122683"/>
            <a:ext cx="2575201" cy="1240626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2B6F80A-6DC8-814B-A264-A6A5E59695BE}"/>
              </a:ext>
            </a:extLst>
          </p:cNvPr>
          <p:cNvSpPr/>
          <p:nvPr/>
        </p:nvSpPr>
        <p:spPr>
          <a:xfrm>
            <a:off x="1182441" y="2298821"/>
            <a:ext cx="2698031" cy="109873"/>
          </a:xfrm>
          <a:prstGeom prst="rect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B1CAE1-9264-3742-95EB-8AD113FAE1A0}"/>
              </a:ext>
            </a:extLst>
          </p:cNvPr>
          <p:cNvSpPr txBox="1"/>
          <p:nvPr/>
        </p:nvSpPr>
        <p:spPr>
          <a:xfrm>
            <a:off x="1380071" y="2408694"/>
            <a:ext cx="4182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 smtClean="0">
                <a:latin typeface="Consolas" pitchFamily="49" charset="0"/>
                <a:ea typeface="Arita-dotum(OTF) Medium" panose="02020603020101020101" pitchFamily="18" charset="-127"/>
              </a:rPr>
              <a:t>지원자 </a:t>
            </a:r>
            <a:r>
              <a:rPr kumimoji="1" lang="ko-KR" altLang="en-US" sz="4800" b="1" dirty="0" smtClean="0">
                <a:latin typeface="Consolas" pitchFamily="49" charset="0"/>
                <a:ea typeface="Arita-dotum(OTF) Medium" panose="02020603020101020101" pitchFamily="18" charset="-127"/>
              </a:rPr>
              <a:t>송진영</a:t>
            </a:r>
            <a:endParaRPr kumimoji="1" lang="ko-KR" altLang="en-US" sz="4800" b="1" dirty="0">
              <a:latin typeface="Consolas" pitchFamily="49" charset="0"/>
              <a:ea typeface="Arita-dotum(OTF) Medium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="" xmlns:a16="http://schemas.microsoft.com/office/drawing/2014/main" id="{46A20D97-0603-2E49-ACE0-69C21E2CFC9B}"/>
              </a:ext>
            </a:extLst>
          </p:cNvPr>
          <p:cNvCxnSpPr>
            <a:cxnSpLocks/>
          </p:cNvCxnSpPr>
          <p:nvPr/>
        </p:nvCxnSpPr>
        <p:spPr>
          <a:xfrm>
            <a:off x="6487732" y="2986893"/>
            <a:ext cx="0" cy="2769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1438EE-0723-F847-A6AB-BAC57423D7B6}"/>
              </a:ext>
            </a:extLst>
          </p:cNvPr>
          <p:cNvSpPr txBox="1"/>
          <p:nvPr/>
        </p:nvSpPr>
        <p:spPr>
          <a:xfrm>
            <a:off x="6689986" y="4122682"/>
            <a:ext cx="233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 err="1" smtClean="0">
                <a:latin typeface="Consolas" pitchFamily="49" charset="0"/>
                <a:ea typeface="Arita-dotum(OTF) Medium" panose="02020603020101020101" pitchFamily="18" charset="-127"/>
              </a:rPr>
              <a:t>인적사항</a:t>
            </a:r>
            <a:endParaRPr kumimoji="1" lang="en-US" altLang="ko-KR" sz="2000" dirty="0" smtClean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2000" dirty="0" smtClean="0">
                <a:latin typeface="Consolas" pitchFamily="49" charset="0"/>
                <a:ea typeface="Arita-dotum(OTF) Medium" panose="02020603020101020101" pitchFamily="18" charset="-127"/>
              </a:rPr>
              <a:t>PROJECTS</a:t>
            </a:r>
            <a:endParaRPr kumimoji="1" lang="en-US" altLang="ko-KR" sz="2000" dirty="0">
              <a:latin typeface="Consolas" pitchFamily="49" charset="0"/>
              <a:ea typeface="Arita-dotum(OTF)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AEAB326-281E-AF4A-BBED-7D47512632B9}"/>
              </a:ext>
            </a:extLst>
          </p:cNvPr>
          <p:cNvSpPr txBox="1"/>
          <p:nvPr/>
        </p:nvSpPr>
        <p:spPr>
          <a:xfrm>
            <a:off x="1182440" y="1655336"/>
            <a:ext cx="322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latin typeface="Consolas" pitchFamily="49" charset="0"/>
                <a:ea typeface="KoreanYNMYTL" panose="02020600000000000000" pitchFamily="18" charset="-127"/>
              </a:rPr>
              <a:t>PORTFOLIO</a:t>
            </a:r>
            <a:endParaRPr kumimoji="1" lang="ko-KR" altLang="en-US" sz="4800" dirty="0">
              <a:latin typeface="Consolas" pitchFamily="49" charset="0"/>
              <a:ea typeface="KoreanYNMYT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98144" y="224781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Oracle SQL DML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조회 관리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54896" y="1518321"/>
            <a:ext cx="3206037" cy="545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onsolas" pitchFamily="49" charset="0"/>
                <a:ea typeface="Arita-dotum(TTF) Medium" panose="02020603020101020101" pitchFamily="18" charset="-127"/>
              </a:rPr>
              <a:t>Oracle SQL DML </a:t>
            </a:r>
            <a:r>
              <a:rPr lang="ko-KR" altLang="en-US" sz="1200" b="1" dirty="0">
                <a:solidFill>
                  <a:schemeClr val="bg1"/>
                </a:solidFill>
                <a:latin typeface="Consolas" pitchFamily="49" charset="0"/>
                <a:ea typeface="Arita-dotum(TTF) Medium" panose="02020603020101020101" pitchFamily="18" charset="-127"/>
              </a:rPr>
              <a:t>조회 관리 프로그램</a:t>
            </a:r>
            <a:endParaRPr lang="en-US" altLang="ko-KR" sz="1200" b="1" dirty="0">
              <a:solidFill>
                <a:schemeClr val="bg1"/>
              </a:solidFill>
              <a:latin typeface="Consolas" pitchFamily="49" charset="0"/>
              <a:ea typeface="Arita-dotum(TTF)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Consolas" pitchFamily="49" charset="0"/>
              </a:rPr>
              <a:t>프로젝트 </a:t>
            </a:r>
            <a:r>
              <a:rPr lang="ko-KR" altLang="en-US" sz="1200" dirty="0">
                <a:solidFill>
                  <a:schemeClr val="bg1"/>
                </a:solidFill>
                <a:latin typeface="Consolas" pitchFamily="49" charset="0"/>
              </a:rPr>
              <a:t>수행 계획서</a:t>
            </a:r>
            <a:r>
              <a:rPr lang="en-US" altLang="ko-KR" sz="1200" dirty="0">
                <a:solidFill>
                  <a:schemeClr val="bg1"/>
                </a:solidFill>
                <a:latin typeface="Consolas" pitchFamily="49" charset="0"/>
              </a:rPr>
              <a:t>.</a:t>
            </a:r>
            <a:r>
              <a:rPr lang="en-US" altLang="ko-KR" sz="1200" dirty="0" err="1">
                <a:solidFill>
                  <a:schemeClr val="bg1"/>
                </a:solidFill>
                <a:latin typeface="Consolas" pitchFamily="49" charset="0"/>
              </a:rPr>
              <a:t>pdf</a:t>
            </a:r>
            <a:endParaRPr lang="ko-KR" altLang="en-US" sz="1200" dirty="0">
              <a:solidFill>
                <a:schemeClr val="bg1"/>
              </a:solidFill>
              <a:latin typeface="Consolas" pitchFamily="49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531857"/>
              </p:ext>
            </p:extLst>
          </p:nvPr>
        </p:nvGraphicFramePr>
        <p:xfrm>
          <a:off x="6988582" y="801804"/>
          <a:ext cx="1138663" cy="96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8582" y="801804"/>
                        <a:ext cx="1138663" cy="960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54" y="2163008"/>
            <a:ext cx="3597127" cy="412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9600" y="4902885"/>
            <a:ext cx="762000" cy="1161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88" y="2063572"/>
            <a:ext cx="3397766" cy="407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427588" y="4820973"/>
            <a:ext cx="3175368" cy="1161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7155781" y="2224857"/>
            <a:ext cx="2549037" cy="3716591"/>
            <a:chOff x="6700471" y="2157553"/>
            <a:chExt cx="2549037" cy="3716591"/>
          </a:xfrm>
        </p:grpSpPr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818126" cy="585939"/>
              <a:chOff x="6657264" y="2669246"/>
              <a:chExt cx="1818126" cy="585939"/>
            </a:xfrm>
          </p:grpSpPr>
          <p:sp>
            <p:nvSpPr>
              <p:cNvPr id="78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8181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2020.09.04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2020.09.10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1058114"/>
              <a:chOff x="6657264" y="3368786"/>
              <a:chExt cx="1508979" cy="1058114"/>
            </a:xfrm>
          </p:grpSpPr>
          <p:sp>
            <p:nvSpPr>
              <p:cNvPr id="75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Oracle SQL</a:t>
                </a:r>
              </a:p>
              <a:p>
                <a:r>
                  <a:rPr kumimoji="1" lang="ko-KR" altLang="en-US" sz="105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깃허브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73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2108269" cy="585939"/>
              <a:chOff x="6657264" y="2669246"/>
              <a:chExt cx="2108269" cy="585939"/>
            </a:xfrm>
          </p:grpSpPr>
          <p:sp>
            <p:nvSpPr>
              <p:cNvPr id="70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210826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5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기획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디자인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일정관리역할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68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직사각형 66"/>
            <p:cNvSpPr/>
            <p:nvPr/>
          </p:nvSpPr>
          <p:spPr>
            <a:xfrm>
              <a:off x="6700471" y="5612534"/>
              <a:ext cx="25490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7113497" y="5771283"/>
            <a:ext cx="2295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8"/>
              </a:rPr>
              <a:t>진영 </a:t>
            </a:r>
            <a:r>
              <a:rPr lang="en-US" altLang="ko-KR" sz="1200" dirty="0">
                <a:hlinkClick r:id="rId8"/>
              </a:rPr>
              <a:t>- </a:t>
            </a:r>
            <a:r>
              <a:rPr lang="ko-KR" altLang="en-US" sz="1200" dirty="0">
                <a:hlinkClick r:id="rId8"/>
              </a:rPr>
              <a:t>화면 기능정의 및 디자인 </a:t>
            </a:r>
            <a:r>
              <a:rPr lang="en-US" altLang="ko-KR" sz="1200" dirty="0">
                <a:hlinkClick r:id="rId8"/>
              </a:rPr>
              <a:t>· Issue #1 · sjin9696/</a:t>
            </a:r>
            <a:r>
              <a:rPr lang="en-US" altLang="ko-KR" sz="1200" dirty="0" err="1">
                <a:hlinkClick r:id="rId8"/>
              </a:rPr>
              <a:t>SqlDatabaseProjectB</a:t>
            </a:r>
            <a:r>
              <a:rPr lang="en-US" altLang="ko-KR" sz="1200" dirty="0">
                <a:hlinkClick r:id="rId8"/>
              </a:rPr>
              <a:t> (github.com)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92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공장 현장 작업지시서 관리 조회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1" y="2180308"/>
            <a:ext cx="6811351" cy="414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03381"/>
              </p:ext>
            </p:extLst>
          </p:nvPr>
        </p:nvGraphicFramePr>
        <p:xfrm>
          <a:off x="7416888" y="5448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6888" y="5448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313115" y="1265725"/>
            <a:ext cx="3206037" cy="545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공장 현장 작업지시서 관리 조회 </a:t>
            </a:r>
            <a:endParaRPr lang="en-US" altLang="ko-KR" sz="1200" b="1" dirty="0">
              <a:solidFill>
                <a:schemeClr val="bg1"/>
              </a:solidFill>
              <a:latin typeface="Consolas" pitchFamily="49" charset="0"/>
              <a:ea typeface="Arita-dotum(TTF)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Consolas" pitchFamily="49" charset="0"/>
              </a:rPr>
              <a:t>프로젝트 </a:t>
            </a:r>
            <a:r>
              <a:rPr lang="ko-KR" altLang="en-US" sz="1200" dirty="0">
                <a:solidFill>
                  <a:schemeClr val="bg1"/>
                </a:solidFill>
                <a:latin typeface="Consolas" pitchFamily="49" charset="0"/>
              </a:rPr>
              <a:t>수행 계획서</a:t>
            </a:r>
            <a:r>
              <a:rPr lang="en-US" altLang="ko-KR" sz="1200" dirty="0">
                <a:solidFill>
                  <a:schemeClr val="bg1"/>
                </a:solidFill>
                <a:latin typeface="Consolas" pitchFamily="49" charset="0"/>
              </a:rPr>
              <a:t>.</a:t>
            </a:r>
            <a:r>
              <a:rPr lang="en-US" altLang="ko-KR" sz="1200" dirty="0" err="1">
                <a:solidFill>
                  <a:schemeClr val="bg1"/>
                </a:solidFill>
                <a:latin typeface="Consolas" pitchFamily="49" charset="0"/>
              </a:rPr>
              <a:t>pdf</a:t>
            </a:r>
            <a:endParaRPr lang="ko-KR" altLang="en-US" sz="1200" dirty="0">
              <a:solidFill>
                <a:schemeClr val="bg1"/>
              </a:solidFill>
              <a:latin typeface="Consolas" pitchFamily="49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416888" y="2262040"/>
            <a:ext cx="2549037" cy="3716591"/>
            <a:chOff x="6700471" y="2157553"/>
            <a:chExt cx="2549037" cy="371659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818126" cy="585939"/>
              <a:chOff x="6657264" y="2669246"/>
              <a:chExt cx="1818126" cy="585939"/>
            </a:xfrm>
          </p:grpSpPr>
          <p:sp>
            <p:nvSpPr>
              <p:cNvPr id="5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8181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2020.10.06 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2020.10.20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686680" cy="896531"/>
              <a:chOff x="6657264" y="3368786"/>
              <a:chExt cx="1686680" cy="896531"/>
            </a:xfrm>
          </p:grpSpPr>
          <p:sp>
            <p:nvSpPr>
              <p:cNvPr id="52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686680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</a:t>
                </a:r>
              </a:p>
              <a:p>
                <a:r>
                  <a:rPr kumimoji="1" lang="en-US" altLang="ko-KR" sz="105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OracleSQL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데이터베이스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50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2097049" cy="680846"/>
              <a:chOff x="6657264" y="2669246"/>
              <a:chExt cx="2097049" cy="680846"/>
            </a:xfrm>
          </p:grpSpPr>
          <p:sp>
            <p:nvSpPr>
              <p:cNvPr id="47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34594"/>
                <a:ext cx="209704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7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디자인파트장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구현팀파트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 총괄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6700471" y="5612534"/>
              <a:ext cx="25490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441452" y="5717706"/>
            <a:ext cx="2114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7"/>
              </a:rPr>
              <a:t>진영</a:t>
            </a:r>
            <a:r>
              <a:rPr lang="en-US" altLang="ko-KR" sz="1100" dirty="0">
                <a:hlinkClick r:id="rId7"/>
              </a:rPr>
              <a:t>,</a:t>
            </a:r>
            <a:r>
              <a:rPr lang="ko-KR" altLang="en-US" sz="1100" dirty="0">
                <a:hlinkClick r:id="rId7"/>
              </a:rPr>
              <a:t>은수 </a:t>
            </a:r>
            <a:r>
              <a:rPr lang="en-US" altLang="ko-KR" sz="1100" dirty="0">
                <a:hlinkClick r:id="rId7"/>
              </a:rPr>
              <a:t>- </a:t>
            </a:r>
            <a:r>
              <a:rPr lang="ko-KR" altLang="en-US" sz="1100" dirty="0">
                <a:hlinkClick r:id="rId7"/>
              </a:rPr>
              <a:t>디자인 및 기능 정의 작업 중 </a:t>
            </a:r>
            <a:r>
              <a:rPr lang="en-US" altLang="ko-KR" sz="1100" dirty="0">
                <a:hlinkClick r:id="rId7"/>
              </a:rPr>
              <a:t>· Issue #1 · sjin9696/Aduino_C_sharp_1Team (github.com)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71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공장 현장 작업지시서 관리 조회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133748"/>
              </p:ext>
            </p:extLst>
          </p:nvPr>
        </p:nvGraphicFramePr>
        <p:xfrm>
          <a:off x="7416888" y="5448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6888" y="5448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313115" y="1265725"/>
            <a:ext cx="3206037" cy="545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공장 현장 작업지시서 관리 조회 </a:t>
            </a:r>
            <a:endParaRPr lang="en-US" altLang="ko-KR" sz="1200" b="1" dirty="0">
              <a:solidFill>
                <a:schemeClr val="bg1"/>
              </a:solidFill>
              <a:latin typeface="Consolas" pitchFamily="49" charset="0"/>
              <a:ea typeface="Arita-dotum(TTF)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Consolas" pitchFamily="49" charset="0"/>
              </a:rPr>
              <a:t>프로젝트 </a:t>
            </a:r>
            <a:r>
              <a:rPr lang="ko-KR" altLang="en-US" sz="1200" dirty="0">
                <a:solidFill>
                  <a:schemeClr val="bg1"/>
                </a:solidFill>
                <a:latin typeface="Consolas" pitchFamily="49" charset="0"/>
              </a:rPr>
              <a:t>수행 계획서</a:t>
            </a:r>
            <a:r>
              <a:rPr lang="en-US" altLang="ko-KR" sz="1200" dirty="0">
                <a:solidFill>
                  <a:schemeClr val="bg1"/>
                </a:solidFill>
                <a:latin typeface="Consolas" pitchFamily="49" charset="0"/>
              </a:rPr>
              <a:t>.</a:t>
            </a:r>
            <a:r>
              <a:rPr lang="en-US" altLang="ko-KR" sz="1200" dirty="0" err="1">
                <a:solidFill>
                  <a:schemeClr val="bg1"/>
                </a:solidFill>
                <a:latin typeface="Consolas" pitchFamily="49" charset="0"/>
              </a:rPr>
              <a:t>pdf</a:t>
            </a:r>
            <a:endParaRPr lang="ko-KR" altLang="en-US" sz="1200" dirty="0">
              <a:solidFill>
                <a:schemeClr val="bg1"/>
              </a:solidFill>
              <a:latin typeface="Consolas" pitchFamily="49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16888" y="2262040"/>
            <a:ext cx="2549037" cy="4225107"/>
            <a:chOff x="7416888" y="2262040"/>
            <a:chExt cx="2549037" cy="4225107"/>
          </a:xfrm>
        </p:grpSpPr>
        <p:grpSp>
          <p:nvGrpSpPr>
            <p:cNvPr id="36" name="그룹 35"/>
            <p:cNvGrpSpPr/>
            <p:nvPr/>
          </p:nvGrpSpPr>
          <p:grpSpPr>
            <a:xfrm>
              <a:off x="7416888" y="2262040"/>
              <a:ext cx="2549037" cy="3716591"/>
              <a:chOff x="6700471" y="2157553"/>
              <a:chExt cx="2549037" cy="371659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="" xmlns:a16="http://schemas.microsoft.com/office/drawing/2014/main" id="{4180F67F-0724-4D66-A68F-0E73F2425794}"/>
                  </a:ext>
                </a:extLst>
              </p:cNvPr>
              <p:cNvGrpSpPr/>
              <p:nvPr/>
            </p:nvGrpSpPr>
            <p:grpSpPr>
              <a:xfrm>
                <a:off x="6742536" y="2157553"/>
                <a:ext cx="1818126" cy="585939"/>
                <a:chOff x="6657264" y="2669246"/>
                <a:chExt cx="1818126" cy="585939"/>
              </a:xfrm>
            </p:grpSpPr>
            <p:sp>
              <p:nvSpPr>
                <p:cNvPr id="55" name="삼각형 45">
                  <a:extLst>
                    <a:ext uri="{FF2B5EF4-FFF2-40B4-BE49-F238E27FC236}">
                      <a16:creationId xmlns="" xmlns:a16="http://schemas.microsoft.com/office/drawing/2014/main" id="{81BA3A99-2E6D-4C45-9040-29385300940B}"/>
                    </a:ext>
                  </a:extLst>
                </p:cNvPr>
                <p:cNvSpPr/>
                <p:nvPr/>
              </p:nvSpPr>
              <p:spPr>
                <a:xfrm rot="5400000">
                  <a:off x="6652273" y="2730796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="" xmlns:a16="http://schemas.microsoft.com/office/drawing/2014/main" id="{FF7742DA-91A1-4A0F-BD46-EF234665869B}"/>
                    </a:ext>
                  </a:extLst>
                </p:cNvPr>
                <p:cNvSpPr txBox="1"/>
                <p:nvPr/>
              </p:nvSpPr>
              <p:spPr>
                <a:xfrm>
                  <a:off x="6812234" y="2669246"/>
                  <a:ext cx="13540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200" b="1" dirty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진행 기간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="" xmlns:a16="http://schemas.microsoft.com/office/drawing/2014/main" id="{2D945192-38BF-4D10-9B7B-47EF81C22699}"/>
                    </a:ext>
                  </a:extLst>
                </p:cNvPr>
                <p:cNvSpPr txBox="1"/>
                <p:nvPr/>
              </p:nvSpPr>
              <p:spPr>
                <a:xfrm>
                  <a:off x="6657264" y="3001269"/>
                  <a:ext cx="18181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2020.10.06 ~ 2020.10.20</a:t>
                  </a:r>
                  <a:endPara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="" xmlns:a16="http://schemas.microsoft.com/office/drawing/2014/main" id="{F8354CD0-4592-469D-AC1E-60C691B7767C}"/>
                  </a:ext>
                </a:extLst>
              </p:cNvPr>
              <p:cNvGrpSpPr/>
              <p:nvPr/>
            </p:nvGrpSpPr>
            <p:grpSpPr>
              <a:xfrm>
                <a:off x="6742536" y="3554326"/>
                <a:ext cx="1686680" cy="896531"/>
                <a:chOff x="6657264" y="3368786"/>
                <a:chExt cx="1686680" cy="896531"/>
              </a:xfrm>
            </p:grpSpPr>
            <p:sp>
              <p:nvSpPr>
                <p:cNvPr id="52" name="삼각형 45">
                  <a:extLst>
                    <a:ext uri="{FF2B5EF4-FFF2-40B4-BE49-F238E27FC236}">
                      <a16:creationId xmlns="" xmlns:a16="http://schemas.microsoft.com/office/drawing/2014/main" id="{D4316302-52B8-4D2D-8955-7220CC5E1169}"/>
                    </a:ext>
                  </a:extLst>
                </p:cNvPr>
                <p:cNvSpPr/>
                <p:nvPr/>
              </p:nvSpPr>
              <p:spPr>
                <a:xfrm rot="5400000">
                  <a:off x="6652273" y="3430336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="" xmlns:a16="http://schemas.microsoft.com/office/drawing/2014/main" id="{CB579934-064B-4677-90FE-D6A21BBA8A5C}"/>
                    </a:ext>
                  </a:extLst>
                </p:cNvPr>
                <p:cNvSpPr txBox="1"/>
                <p:nvPr/>
              </p:nvSpPr>
              <p:spPr>
                <a:xfrm>
                  <a:off x="6812234" y="3368786"/>
                  <a:ext cx="13540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100" b="1" dirty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SKILLS / IDE</a:t>
                  </a:r>
                  <a:endParaRPr kumimoji="1" lang="ko-KR" altLang="en-US" sz="1100" b="1" dirty="0"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="" xmlns:a16="http://schemas.microsoft.com/office/drawing/2014/main" id="{4BF8215D-85B0-40E7-9A77-5F269FAE6158}"/>
                    </a:ext>
                  </a:extLst>
                </p:cNvPr>
                <p:cNvSpPr txBox="1"/>
                <p:nvPr/>
              </p:nvSpPr>
              <p:spPr>
                <a:xfrm>
                  <a:off x="6657264" y="3688236"/>
                  <a:ext cx="1686680" cy="5770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05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C#</a:t>
                  </a:r>
                  <a:endPara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  <a:p>
                  <a:r>
                    <a:rPr kumimoji="1" lang="en-US" altLang="ko-KR" sz="105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Visual Studio</a:t>
                  </a:r>
                </a:p>
                <a:p>
                  <a:r>
                    <a:rPr kumimoji="1" lang="en-US" altLang="ko-KR" sz="105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OracleSQL</a:t>
                  </a:r>
                  <a:r>
                    <a:rPr kumimoji="1" lang="ko-KR" altLang="en-US" sz="105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데이터베이스</a:t>
                  </a:r>
                  <a:endPara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7F3D77D-B63E-4FDA-B608-4F178AFBACC9}"/>
                  </a:ext>
                </a:extLst>
              </p:cNvPr>
              <p:cNvGrpSpPr/>
              <p:nvPr/>
            </p:nvGrpSpPr>
            <p:grpSpPr>
              <a:xfrm>
                <a:off x="6742536" y="5358618"/>
                <a:ext cx="1508979" cy="253916"/>
                <a:chOff x="6654694" y="4740005"/>
                <a:chExt cx="1508979" cy="253916"/>
              </a:xfrm>
            </p:grpSpPr>
            <p:sp>
              <p:nvSpPr>
                <p:cNvPr id="50" name="삼각형 45">
                  <a:extLst>
                    <a:ext uri="{FF2B5EF4-FFF2-40B4-BE49-F238E27FC236}">
                      <a16:creationId xmlns="" xmlns:a16="http://schemas.microsoft.com/office/drawing/2014/main" id="{079A80A8-5369-461E-B6E4-135C69EE1526}"/>
                    </a:ext>
                  </a:extLst>
                </p:cNvPr>
                <p:cNvSpPr/>
                <p:nvPr/>
              </p:nvSpPr>
              <p:spPr>
                <a:xfrm rot="5400000">
                  <a:off x="6649703" y="4801555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="" xmlns:a16="http://schemas.microsoft.com/office/drawing/2014/main" id="{2C68DE23-AD92-4A6A-9490-222E27A3994C}"/>
                    </a:ext>
                  </a:extLst>
                </p:cNvPr>
                <p:cNvSpPr txBox="1"/>
                <p:nvPr/>
              </p:nvSpPr>
              <p:spPr>
                <a:xfrm>
                  <a:off x="6809664" y="4740005"/>
                  <a:ext cx="135400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050" b="1" dirty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CODE(</a:t>
                  </a:r>
                  <a:r>
                    <a:rPr kumimoji="1" lang="en-US" altLang="ko-KR" sz="1050" b="1" dirty="0" err="1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Github</a:t>
                  </a:r>
                  <a:r>
                    <a:rPr kumimoji="1" lang="en-US" altLang="ko-KR" sz="1050" b="1" dirty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 URL)</a:t>
                  </a:r>
                  <a:endParaRPr kumimoji="1" lang="ko-KR" altLang="en-US" sz="1050" b="1" dirty="0"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4180F67F-0724-4D66-A68F-0E73F2425794}"/>
                  </a:ext>
                </a:extLst>
              </p:cNvPr>
              <p:cNvGrpSpPr/>
              <p:nvPr/>
            </p:nvGrpSpPr>
            <p:grpSpPr>
              <a:xfrm>
                <a:off x="6742536" y="2948857"/>
                <a:ext cx="2097049" cy="680846"/>
                <a:chOff x="6657264" y="2669246"/>
                <a:chExt cx="2097049" cy="680846"/>
              </a:xfrm>
            </p:grpSpPr>
            <p:sp>
              <p:nvSpPr>
                <p:cNvPr id="47" name="삼각형 45">
                  <a:extLst>
                    <a:ext uri="{FF2B5EF4-FFF2-40B4-BE49-F238E27FC236}">
                      <a16:creationId xmlns="" xmlns:a16="http://schemas.microsoft.com/office/drawing/2014/main" id="{81BA3A99-2E6D-4C45-9040-29385300940B}"/>
                    </a:ext>
                  </a:extLst>
                </p:cNvPr>
                <p:cNvSpPr/>
                <p:nvPr/>
              </p:nvSpPr>
              <p:spPr>
                <a:xfrm rot="5400000">
                  <a:off x="6652273" y="2730796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="" xmlns:a16="http://schemas.microsoft.com/office/drawing/2014/main" id="{FF7742DA-91A1-4A0F-BD46-EF234665869B}"/>
                    </a:ext>
                  </a:extLst>
                </p:cNvPr>
                <p:cNvSpPr txBox="1"/>
                <p:nvPr/>
              </p:nvSpPr>
              <p:spPr>
                <a:xfrm>
                  <a:off x="6812234" y="2669246"/>
                  <a:ext cx="13540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200" b="1" dirty="0" err="1" smtClean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팀구성</a:t>
                  </a:r>
                  <a:r>
                    <a:rPr kumimoji="1" lang="en-US" altLang="ko-KR" sz="1200" b="1" dirty="0" smtClean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/</a:t>
                  </a:r>
                  <a:r>
                    <a:rPr kumimoji="1" lang="ko-KR" altLang="en-US" sz="1200" b="1" dirty="0" smtClean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역할</a:t>
                  </a:r>
                  <a:endPara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="" xmlns:a16="http://schemas.microsoft.com/office/drawing/2014/main" id="{2D945192-38BF-4D10-9B7B-47EF81C22699}"/>
                    </a:ext>
                  </a:extLst>
                </p:cNvPr>
                <p:cNvSpPr txBox="1"/>
                <p:nvPr/>
              </p:nvSpPr>
              <p:spPr>
                <a:xfrm>
                  <a:off x="6657264" y="2934594"/>
                  <a:ext cx="2097049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7</a:t>
                  </a:r>
                  <a:r>
                    <a:rPr kumimoji="1"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명 </a:t>
                  </a:r>
                  <a:r>
                    <a:rPr kumimoji="1" lang="en-US" altLang="ko-KR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/ </a:t>
                  </a:r>
                  <a:r>
                    <a:rPr kumimoji="1" lang="ko-KR" altLang="en-US" sz="1050" b="1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디자인파트장</a:t>
                  </a:r>
                  <a:r>
                    <a:rPr kumimoji="1" lang="en-US" altLang="ko-KR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, </a:t>
                  </a:r>
                  <a:r>
                    <a:rPr kumimoji="1" lang="ko-KR" altLang="en-US" sz="1050" b="1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구현팀파트</a:t>
                  </a:r>
                  <a:r>
                    <a:rPr kumimoji="1" lang="en-US" altLang="ko-KR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,</a:t>
                  </a:r>
                </a:p>
                <a:p>
                  <a:r>
                    <a:rPr kumimoji="1"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일정관리 총괄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180F67F-0724-4D66-A68F-0E73F2425794}"/>
                  </a:ext>
                </a:extLst>
              </p:cNvPr>
              <p:cNvGrpSpPr/>
              <p:nvPr/>
            </p:nvGrpSpPr>
            <p:grpSpPr>
              <a:xfrm>
                <a:off x="6742536" y="4558582"/>
                <a:ext cx="1508979" cy="276999"/>
                <a:chOff x="6657264" y="2669246"/>
                <a:chExt cx="1508979" cy="276999"/>
              </a:xfrm>
            </p:grpSpPr>
            <p:sp>
              <p:nvSpPr>
                <p:cNvPr id="45" name="삼각형 45">
                  <a:extLst>
                    <a:ext uri="{FF2B5EF4-FFF2-40B4-BE49-F238E27FC236}">
                      <a16:creationId xmlns="" xmlns:a16="http://schemas.microsoft.com/office/drawing/2014/main" id="{81BA3A99-2E6D-4C45-9040-29385300940B}"/>
                    </a:ext>
                  </a:extLst>
                </p:cNvPr>
                <p:cNvSpPr/>
                <p:nvPr/>
              </p:nvSpPr>
              <p:spPr>
                <a:xfrm rot="5400000">
                  <a:off x="6652273" y="2730796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="" xmlns:a16="http://schemas.microsoft.com/office/drawing/2014/main" id="{FF7742DA-91A1-4A0F-BD46-EF234665869B}"/>
                    </a:ext>
                  </a:extLst>
                </p:cNvPr>
                <p:cNvSpPr txBox="1"/>
                <p:nvPr/>
              </p:nvSpPr>
              <p:spPr>
                <a:xfrm>
                  <a:off x="6812234" y="2669246"/>
                  <a:ext cx="13540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200" b="1" dirty="0" smtClean="0">
                      <a:latin typeface="THEJung120" panose="02020603020101020101" pitchFamily="18" charset="-127"/>
                      <a:ea typeface="THEJung120" panose="02020603020101020101" pitchFamily="18" charset="-127"/>
                    </a:rPr>
                    <a:t>팀 내 기여도</a:t>
                  </a:r>
                  <a:endPara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endParaRPr>
                </a:p>
              </p:txBody>
            </p:sp>
          </p:grpSp>
          <p:pic>
            <p:nvPicPr>
              <p:cNvPr id="43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5808" y="4835581"/>
                <a:ext cx="1525708" cy="349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6700471" y="5612534"/>
                <a:ext cx="254903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7441452" y="5717706"/>
              <a:ext cx="211455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hlinkClick r:id="rId6"/>
                </a:rPr>
                <a:t>진영</a:t>
              </a:r>
              <a:r>
                <a:rPr lang="en-US" altLang="ko-KR" sz="1100" dirty="0">
                  <a:hlinkClick r:id="rId6"/>
                </a:rPr>
                <a:t>,</a:t>
              </a:r>
              <a:r>
                <a:rPr lang="ko-KR" altLang="en-US" sz="1100" dirty="0">
                  <a:hlinkClick r:id="rId6"/>
                </a:rPr>
                <a:t>은수 </a:t>
              </a:r>
              <a:r>
                <a:rPr lang="en-US" altLang="ko-KR" sz="1100" dirty="0">
                  <a:hlinkClick r:id="rId6"/>
                </a:rPr>
                <a:t>- </a:t>
              </a:r>
              <a:r>
                <a:rPr lang="ko-KR" altLang="en-US" sz="1100" dirty="0">
                  <a:hlinkClick r:id="rId6"/>
                </a:rPr>
                <a:t>디자인 및 기능 정의 작업 </a:t>
              </a:r>
              <a:r>
                <a:rPr lang="ko-KR" altLang="en-US" sz="1100" dirty="0" smtClean="0">
                  <a:hlinkClick r:id="rId6"/>
                </a:rPr>
                <a:t>중 </a:t>
              </a:r>
              <a:r>
                <a:rPr lang="en-US" altLang="ko-KR" sz="1100" dirty="0">
                  <a:hlinkClick r:id="rId6"/>
                </a:rPr>
                <a:t>· Issue #1 · sjin9696/Aduino_C_sharp_1Team (github.com)</a:t>
              </a:r>
              <a:endParaRPr lang="ko-KR" altLang="en-US" sz="11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7" y="2109908"/>
            <a:ext cx="6697498" cy="154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4" y="3972364"/>
            <a:ext cx="65055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0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Arduino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활용한 라인트레이서 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+ </a:t>
            </a:r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리프팅장치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61477" y="5457440"/>
            <a:ext cx="202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구현 내용 </a:t>
            </a:r>
            <a:r>
              <a:rPr lang="ko-KR" altLang="en-US" sz="1200" dirty="0" err="1">
                <a:hlinkClick r:id="rId2"/>
              </a:rPr>
              <a:t>기록장</a:t>
            </a:r>
            <a:r>
              <a:rPr lang="ko-KR" altLang="en-US" sz="1200" dirty="0">
                <a:hlinkClick r:id="rId2"/>
              </a:rPr>
              <a:t> </a:t>
            </a:r>
            <a:r>
              <a:rPr lang="en-US" altLang="ko-KR" sz="1200" dirty="0">
                <a:hlinkClick r:id="rId2"/>
              </a:rPr>
              <a:t>· Issue #2 · sjin9696/</a:t>
            </a:r>
            <a:r>
              <a:rPr lang="en-US" altLang="ko-KR" sz="1200" dirty="0" err="1">
                <a:hlinkClick r:id="rId2"/>
              </a:rPr>
              <a:t>Arduino_lineTracer</a:t>
            </a:r>
            <a:r>
              <a:rPr lang="en-US" altLang="ko-KR" sz="1200" dirty="0">
                <a:hlinkClick r:id="rId2"/>
              </a:rPr>
              <a:t> (github.com)</a:t>
            </a:r>
            <a:endParaRPr lang="ko-KR" alt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2" y="2197538"/>
            <a:ext cx="6287476" cy="1699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37" y="3928396"/>
            <a:ext cx="2906363" cy="243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5100649"/>
            <a:ext cx="2219326" cy="126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3015" y="3401538"/>
            <a:ext cx="1178896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3896856"/>
            <a:ext cx="1339138" cy="270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7210661" y="1995563"/>
            <a:ext cx="2680929" cy="3716591"/>
            <a:chOff x="6700471" y="2157553"/>
            <a:chExt cx="2680929" cy="3716591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818126" cy="585939"/>
              <a:chOff x="6657264" y="2669246"/>
              <a:chExt cx="1818126" cy="585939"/>
            </a:xfrm>
          </p:grpSpPr>
          <p:sp>
            <p:nvSpPr>
              <p:cNvPr id="5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8181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2020.10.29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2020.11.11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50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229824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Arduino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C/C++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app inventor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48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2638864" cy="680846"/>
              <a:chOff x="6657264" y="2669246"/>
              <a:chExt cx="2638864" cy="680846"/>
            </a:xfrm>
          </p:grpSpPr>
          <p:sp>
            <p:nvSpPr>
              <p:cNvPr id="4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34594"/>
                <a:ext cx="263886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4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구현부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(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기능 라이브러리 작성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)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6700471" y="5612534"/>
              <a:ext cx="25490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8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Arduino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활용한 라인트레이서 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+ </a:t>
            </a:r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리프팅장치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6" y="2533649"/>
            <a:ext cx="7010141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7361477" y="5457440"/>
            <a:ext cx="202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구현 내용 </a:t>
            </a:r>
            <a:r>
              <a:rPr lang="ko-KR" altLang="en-US" sz="1200" dirty="0" err="1">
                <a:hlinkClick r:id="rId3"/>
              </a:rPr>
              <a:t>기록장</a:t>
            </a:r>
            <a:r>
              <a:rPr lang="ko-KR" altLang="en-US" sz="1200" dirty="0">
                <a:hlinkClick r:id="rId3"/>
              </a:rPr>
              <a:t> </a:t>
            </a:r>
            <a:r>
              <a:rPr lang="en-US" altLang="ko-KR" sz="1200" dirty="0">
                <a:hlinkClick r:id="rId3"/>
              </a:rPr>
              <a:t>· Issue #2 · sjin9696/</a:t>
            </a:r>
            <a:r>
              <a:rPr lang="en-US" altLang="ko-KR" sz="1200" dirty="0" err="1">
                <a:hlinkClick r:id="rId3"/>
              </a:rPr>
              <a:t>Arduino_lineTracer</a:t>
            </a:r>
            <a:r>
              <a:rPr lang="en-US" altLang="ko-KR" sz="1200" dirty="0">
                <a:hlinkClick r:id="rId3"/>
              </a:rPr>
              <a:t> (github.com)</a:t>
            </a:r>
            <a:endParaRPr lang="ko-KR" altLang="en-US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210661" y="1995563"/>
            <a:ext cx="2680929" cy="3716591"/>
            <a:chOff x="6700471" y="2157553"/>
            <a:chExt cx="2680929" cy="3716591"/>
          </a:xfrm>
        </p:grpSpPr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818126" cy="585939"/>
              <a:chOff x="6657264" y="2669246"/>
              <a:chExt cx="1818126" cy="585939"/>
            </a:xfrm>
          </p:grpSpPr>
          <p:sp>
            <p:nvSpPr>
              <p:cNvPr id="82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8181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2020.10.29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2020.11.11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79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229824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Arduino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C/C++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app inventor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77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2638864" cy="680846"/>
              <a:chOff x="6657264" y="2669246"/>
              <a:chExt cx="2638864" cy="680846"/>
            </a:xfrm>
          </p:grpSpPr>
          <p:sp>
            <p:nvSpPr>
              <p:cNvPr id="74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34594"/>
                <a:ext cx="263886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4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구현부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(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기능 라이브러리 작성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)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72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6700471" y="5612534"/>
              <a:ext cx="25490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8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6768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639B609-FDB8-4054-A7DD-E990A10D053A}"/>
              </a:ext>
            </a:extLst>
          </p:cNvPr>
          <p:cNvSpPr/>
          <p:nvPr/>
        </p:nvSpPr>
        <p:spPr>
          <a:xfrm>
            <a:off x="494623" y="2497208"/>
            <a:ext cx="2593807" cy="1901523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D478C5-CCF6-44F7-A542-6289E638DB2E}"/>
              </a:ext>
            </a:extLst>
          </p:cNvPr>
          <p:cNvGrpSpPr/>
          <p:nvPr/>
        </p:nvGrpSpPr>
        <p:grpSpPr>
          <a:xfrm>
            <a:off x="351449" y="452819"/>
            <a:ext cx="2836739" cy="665459"/>
            <a:chOff x="351449" y="452819"/>
            <a:chExt cx="2836739" cy="66545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B2A80A1-4A14-CF41-AF3A-15347EA9E51C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834D46C-4A8C-5641-B077-DEFADAD4EEBF}"/>
                </a:ext>
              </a:extLst>
            </p:cNvPr>
            <p:cNvSpPr txBox="1"/>
            <p:nvPr/>
          </p:nvSpPr>
          <p:spPr>
            <a:xfrm>
              <a:off x="1881749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BC9F4F5-B0EA-FA40-822C-13C8801D49AB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Consolas" pitchFamily="49" charset="0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Consolas" pitchFamily="49" charset="0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Consolas" pitchFamily="49" charset="0"/>
                  <a:ea typeface="NanumBarunGothic" panose="020B0603020101020101" pitchFamily="34" charset="-127"/>
                </a:rPr>
                <a:t>송진</a:t>
              </a:r>
              <a:r>
                <a:rPr lang="ko-KR" altLang="en-US" b="1" dirty="0">
                  <a:solidFill>
                    <a:srgbClr val="EC8A62"/>
                  </a:solidFill>
                  <a:latin typeface="Consolas" pitchFamily="49" charset="0"/>
                  <a:ea typeface="NanumBarunGothic" panose="020B0603020101020101" pitchFamily="34" charset="-127"/>
                </a:rPr>
                <a:t>영</a:t>
              </a:r>
              <a:endParaRPr lang="ko-KR" altLang="en-US" sz="1000" b="1" dirty="0">
                <a:solidFill>
                  <a:srgbClr val="EC8A62"/>
                </a:solidFill>
                <a:latin typeface="Consolas" pitchFamily="49" charset="0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C74F60-D49C-A948-A65F-FA857D21B798}"/>
              </a:ext>
            </a:extLst>
          </p:cNvPr>
          <p:cNvSpPr txBox="1"/>
          <p:nvPr/>
        </p:nvSpPr>
        <p:spPr>
          <a:xfrm>
            <a:off x="3397572" y="2735512"/>
            <a:ext cx="874292" cy="78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이름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생년월일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학력정보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9BE264D-0869-5E4C-9150-9E9A806B5851}"/>
              </a:ext>
            </a:extLst>
          </p:cNvPr>
          <p:cNvSpPr txBox="1"/>
          <p:nvPr/>
        </p:nvSpPr>
        <p:spPr>
          <a:xfrm>
            <a:off x="4142545" y="2728190"/>
            <a:ext cx="24036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송진</a:t>
            </a:r>
            <a:r>
              <a:rPr lang="ko-KR" altLang="en-US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영</a:t>
            </a:r>
            <a:r>
              <a:rPr lang="ko-KR" altLang="en-US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  Song Jin-</a:t>
            </a:r>
            <a:r>
              <a:rPr lang="en-US" altLang="ko-KR" sz="1050" dirty="0" err="1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Yeong</a:t>
            </a:r>
            <a:endParaRPr lang="en-US" altLang="ko-KR" sz="105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1987.07.06</a:t>
            </a:r>
            <a:endParaRPr lang="en-US" altLang="ko-KR" sz="105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대구대학교 정보통신대학 전산전공</a:t>
            </a: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2006.03 </a:t>
            </a:r>
            <a:r>
              <a:rPr lang="en-US" altLang="ko-KR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~ </a:t>
            </a: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2013.02 </a:t>
            </a:r>
            <a:r>
              <a:rPr lang="en-US" altLang="ko-KR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졸업</a:t>
            </a:r>
            <a:r>
              <a:rPr lang="en-US" altLang="ko-KR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EC3165B-8F13-6D49-BD71-6AD7537CDB12}"/>
              </a:ext>
            </a:extLst>
          </p:cNvPr>
          <p:cNvSpPr txBox="1"/>
          <p:nvPr/>
        </p:nvSpPr>
        <p:spPr>
          <a:xfrm>
            <a:off x="3397572" y="4041384"/>
            <a:ext cx="874292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전화번호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이메일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GitHub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27FB6DC-2118-A146-B050-631230547F78}"/>
              </a:ext>
            </a:extLst>
          </p:cNvPr>
          <p:cNvSpPr txBox="1"/>
          <p:nvPr/>
        </p:nvSpPr>
        <p:spPr>
          <a:xfrm>
            <a:off x="4098574" y="4031383"/>
            <a:ext cx="1944422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82+ </a:t>
            </a: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010.6344.9696</a:t>
            </a:r>
            <a:endParaRPr lang="en-US" altLang="ko-KR" sz="105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sjin9696@gmail.com</a:t>
            </a:r>
            <a:endParaRPr lang="en-US" altLang="ko-KR" sz="105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hlinkClick r:id="rId2"/>
              </a:rPr>
              <a:t>sjin9696 (github.com</a:t>
            </a:r>
            <a:r>
              <a:rPr lang="en-US" altLang="ko-KR" sz="1050" dirty="0" smtClean="0">
                <a:hlinkClick r:id="rId2"/>
              </a:rPr>
              <a:t>)</a:t>
            </a:r>
            <a:endParaRPr lang="en-US" altLang="ko-KR" sz="1050" dirty="0"/>
          </a:p>
        </p:txBody>
      </p:sp>
      <p:cxnSp>
        <p:nvCxnSpPr>
          <p:cNvPr id="35" name="직선 연결선 14">
            <a:extLst>
              <a:ext uri="{FF2B5EF4-FFF2-40B4-BE49-F238E27FC236}">
                <a16:creationId xmlns="" xmlns:a16="http://schemas.microsoft.com/office/drawing/2014/main" id="{25A0FD3C-B1B1-5643-A166-D1770CDCF885}"/>
              </a:ext>
            </a:extLst>
          </p:cNvPr>
          <p:cNvCxnSpPr>
            <a:cxnSpLocks/>
          </p:cNvCxnSpPr>
          <p:nvPr/>
        </p:nvCxnSpPr>
        <p:spPr>
          <a:xfrm>
            <a:off x="3467384" y="2631372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EEF2267-E146-B642-8B3C-65C8B2EA3107}"/>
              </a:ext>
            </a:extLst>
          </p:cNvPr>
          <p:cNvSpPr txBox="1"/>
          <p:nvPr/>
        </p:nvSpPr>
        <p:spPr>
          <a:xfrm>
            <a:off x="3435093" y="2352488"/>
            <a:ext cx="209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PROFILE</a:t>
            </a:r>
            <a:endParaRPr lang="en-US" altLang="ko-KR" sz="20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37" name="직선 연결선 14">
            <a:extLst>
              <a:ext uri="{FF2B5EF4-FFF2-40B4-BE49-F238E27FC236}">
                <a16:creationId xmlns="" xmlns:a16="http://schemas.microsoft.com/office/drawing/2014/main" id="{D721A74E-F58E-CD44-98D4-AA4E01F03C92}"/>
              </a:ext>
            </a:extLst>
          </p:cNvPr>
          <p:cNvCxnSpPr>
            <a:cxnSpLocks/>
          </p:cNvCxnSpPr>
          <p:nvPr/>
        </p:nvCxnSpPr>
        <p:spPr>
          <a:xfrm>
            <a:off x="3447850" y="3970787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F76836-CD86-874A-B5A5-A8758E5488EE}"/>
              </a:ext>
            </a:extLst>
          </p:cNvPr>
          <p:cNvSpPr txBox="1"/>
          <p:nvPr/>
        </p:nvSpPr>
        <p:spPr>
          <a:xfrm>
            <a:off x="3385405" y="3670785"/>
            <a:ext cx="209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CONTACTS</a:t>
            </a:r>
            <a:endParaRPr lang="en-US" altLang="ko-KR" sz="20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0EEF91FE-7A5C-4BF8-AED7-D8E796C27D77}"/>
              </a:ext>
            </a:extLst>
          </p:cNvPr>
          <p:cNvSpPr/>
          <p:nvPr/>
        </p:nvSpPr>
        <p:spPr>
          <a:xfrm>
            <a:off x="6434356" y="2449654"/>
            <a:ext cx="142613" cy="134086"/>
          </a:xfrm>
          <a:prstGeom prst="ellipse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EE713D6-6A80-4E23-829A-190A9387744C}"/>
              </a:ext>
            </a:extLst>
          </p:cNvPr>
          <p:cNvSpPr txBox="1"/>
          <p:nvPr/>
        </p:nvSpPr>
        <p:spPr>
          <a:xfrm>
            <a:off x="6578557" y="2382611"/>
            <a:ext cx="1282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SKILL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대각선 방향의 모서리가 둥근 사각형 24">
            <a:extLst>
              <a:ext uri="{FF2B5EF4-FFF2-40B4-BE49-F238E27FC236}">
                <a16:creationId xmlns="" xmlns:a16="http://schemas.microsoft.com/office/drawing/2014/main" id="{92B62CB1-CAB6-49B5-ABBC-004ECAE53C11}"/>
              </a:ext>
            </a:extLst>
          </p:cNvPr>
          <p:cNvSpPr/>
          <p:nvPr/>
        </p:nvSpPr>
        <p:spPr>
          <a:xfrm>
            <a:off x="6434355" y="2665847"/>
            <a:ext cx="2509347" cy="2308825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026" name="Picture 2" descr="c에 대한 이미지 검색결과">
            <a:extLst>
              <a:ext uri="{FF2B5EF4-FFF2-40B4-BE49-F238E27FC236}">
                <a16:creationId xmlns="" xmlns:a16="http://schemas.microsoft.com/office/drawing/2014/main" id="{04A7E5AE-66AE-4FDB-9C15-78BA13FF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49" y="2777041"/>
            <a:ext cx="466036" cy="5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>
            <a:extLst>
              <a:ext uri="{FF2B5EF4-FFF2-40B4-BE49-F238E27FC236}">
                <a16:creationId xmlns="" xmlns:a16="http://schemas.microsoft.com/office/drawing/2014/main" id="{B774068A-C825-4E41-849C-8460B17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85" y="2674401"/>
            <a:ext cx="755135" cy="75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0" descr="python iconì ëí ì´ë¯¸ì§ ê²ìê²°ê³¼">
            <a:extLst>
              <a:ext uri="{FF2B5EF4-FFF2-40B4-BE49-F238E27FC236}">
                <a16:creationId xmlns="" xmlns:a16="http://schemas.microsoft.com/office/drawing/2014/main" id="{9FE9647C-ECA5-4745-B926-634CB292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98" y="3498877"/>
            <a:ext cx="1127538" cy="5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mazon.com: Oracle DB 11g Errors Guide: Appstore for Android">
            <a:extLst>
              <a:ext uri="{FF2B5EF4-FFF2-40B4-BE49-F238E27FC236}">
                <a16:creationId xmlns="" xmlns:a16="http://schemas.microsoft.com/office/drawing/2014/main" id="{51BB1391-4DCD-4864-80DD-C3488157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62" y="4132405"/>
            <a:ext cx="751114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67" y="2335913"/>
            <a:ext cx="1572302" cy="222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소스 이미지 보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23" y="3433022"/>
            <a:ext cx="604058" cy="5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소스 이미지 보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209" y="2777041"/>
            <a:ext cx="585779" cy="5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소스 이미지 보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66" y="3648954"/>
            <a:ext cx="576954" cy="5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소스 이미지 보기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06" y="4287752"/>
            <a:ext cx="630894" cy="5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소스 이미지 보기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96" y="4153671"/>
            <a:ext cx="883390" cy="6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3A0CEA1-1BF7-4D4D-9C48-586B9B1A5A91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0" name="대각선 방향의 모서리가 둥근 사각형 14">
            <a:extLst>
              <a:ext uri="{FF2B5EF4-FFF2-40B4-BE49-F238E27FC236}">
                <a16:creationId xmlns="" xmlns:a16="http://schemas.microsoft.com/office/drawing/2014/main" id="{D1C26B7F-EE78-4130-9516-6D9408C003C4}"/>
              </a:ext>
            </a:extLst>
          </p:cNvPr>
          <p:cNvSpPr/>
          <p:nvPr/>
        </p:nvSpPr>
        <p:spPr>
          <a:xfrm>
            <a:off x="1790701" y="4122683"/>
            <a:ext cx="7413120" cy="242099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2B6F80A-6DC8-814B-A264-A6A5E59695BE}"/>
              </a:ext>
            </a:extLst>
          </p:cNvPr>
          <p:cNvSpPr/>
          <p:nvPr/>
        </p:nvSpPr>
        <p:spPr>
          <a:xfrm>
            <a:off x="1182441" y="2298821"/>
            <a:ext cx="2698031" cy="109873"/>
          </a:xfrm>
          <a:prstGeom prst="rect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B1CAE1-9264-3742-95EB-8AD113FAE1A0}"/>
              </a:ext>
            </a:extLst>
          </p:cNvPr>
          <p:cNvSpPr txBox="1"/>
          <p:nvPr/>
        </p:nvSpPr>
        <p:spPr>
          <a:xfrm>
            <a:off x="1380071" y="2408694"/>
            <a:ext cx="3544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Consolas" pitchFamily="49" charset="0"/>
                <a:ea typeface="Arita-dotum(OTF) Medium" panose="02020603020101020101" pitchFamily="18" charset="-127"/>
              </a:rPr>
              <a:t>팀 프로젝트</a:t>
            </a:r>
            <a:endParaRPr kumimoji="1" lang="ko-KR" altLang="en-US" sz="4800" b="1" dirty="0">
              <a:latin typeface="Consolas" pitchFamily="49" charset="0"/>
              <a:ea typeface="Arita-dotum(OTF) Medium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="" xmlns:a16="http://schemas.microsoft.com/office/drawing/2014/main" id="{46A20D97-0603-2E49-ACE0-69C21E2CFC9B}"/>
              </a:ext>
            </a:extLst>
          </p:cNvPr>
          <p:cNvCxnSpPr>
            <a:cxnSpLocks/>
          </p:cNvCxnSpPr>
          <p:nvPr/>
        </p:nvCxnSpPr>
        <p:spPr>
          <a:xfrm>
            <a:off x="6382957" y="1262868"/>
            <a:ext cx="0" cy="2769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1438EE-0723-F847-A6AB-BAC57423D7B6}"/>
              </a:ext>
            </a:extLst>
          </p:cNvPr>
          <p:cNvSpPr txBox="1"/>
          <p:nvPr/>
        </p:nvSpPr>
        <p:spPr>
          <a:xfrm>
            <a:off x="2085975" y="4122682"/>
            <a:ext cx="6934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 err="1">
                <a:latin typeface="Consolas" pitchFamily="49" charset="0"/>
                <a:ea typeface="Arita-dotum(OTF) Medium" panose="02020603020101020101" pitchFamily="18" charset="-127"/>
              </a:rPr>
              <a:t>로또번호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 산출 프로그램 </a:t>
            </a: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– 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이상한 상자</a:t>
            </a: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/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이상한 </a:t>
            </a:r>
            <a:r>
              <a:rPr kumimoji="1" lang="ko-KR" altLang="en-US" sz="2000" dirty="0" err="1">
                <a:latin typeface="Consolas" pitchFamily="49" charset="0"/>
                <a:ea typeface="Arita-dotum(OTF) Medium" panose="02020603020101020101" pitchFamily="18" charset="-127"/>
              </a:rPr>
              <a:t>로또</a:t>
            </a:r>
            <a:endParaRPr kumimoji="1" lang="ko-KR" altLang="en-US" sz="2000" dirty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C#(</a:t>
            </a:r>
            <a:r>
              <a:rPr kumimoji="1" lang="en-US" altLang="ko-KR" sz="2000" dirty="0" err="1">
                <a:latin typeface="Consolas" pitchFamily="49" charset="0"/>
                <a:ea typeface="Arita-dotum(OTF) Medium" panose="02020603020101020101" pitchFamily="18" charset="-127"/>
              </a:rPr>
              <a:t>.Net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프레임워크</a:t>
            </a: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) 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창고관리 </a:t>
            </a:r>
            <a:r>
              <a:rPr kumimoji="1" lang="ko-KR" altLang="en-US" sz="2000" dirty="0" smtClean="0">
                <a:latin typeface="Consolas" pitchFamily="49" charset="0"/>
                <a:ea typeface="Arita-dotum(OTF) Medium" panose="02020603020101020101" pitchFamily="18" charset="-127"/>
              </a:rPr>
              <a:t>프로그램</a:t>
            </a:r>
            <a:endParaRPr kumimoji="1" lang="en-US" altLang="ko-KR" sz="2000" dirty="0" smtClean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Oracle SQL DML 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조회 관리 </a:t>
            </a:r>
            <a:r>
              <a:rPr kumimoji="1" lang="ko-KR" altLang="en-US" sz="2000" dirty="0" smtClean="0">
                <a:latin typeface="Consolas" pitchFamily="49" charset="0"/>
                <a:ea typeface="Arita-dotum(OTF) Medium" panose="02020603020101020101" pitchFamily="18" charset="-127"/>
              </a:rPr>
              <a:t>프로그램</a:t>
            </a:r>
            <a:endParaRPr kumimoji="1" lang="en-US" altLang="ko-KR" sz="2000" dirty="0" smtClean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공장 현장 작업지시서 관리 조회 </a:t>
            </a:r>
            <a:r>
              <a:rPr kumimoji="1" lang="ko-KR" altLang="en-US" sz="2000" dirty="0" smtClean="0">
                <a:latin typeface="Consolas" pitchFamily="49" charset="0"/>
                <a:ea typeface="Arita-dotum(OTF) Medium" panose="02020603020101020101" pitchFamily="18" charset="-127"/>
              </a:rPr>
              <a:t>프로그램</a:t>
            </a:r>
            <a:endParaRPr kumimoji="1" lang="en-US" altLang="ko-KR" sz="2000" dirty="0" smtClean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2000" dirty="0" err="1">
                <a:latin typeface="Consolas" pitchFamily="49" charset="0"/>
                <a:ea typeface="Arita-dotum(OTF) Medium" panose="02020603020101020101" pitchFamily="18" charset="-127"/>
              </a:rPr>
              <a:t>Arduino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활용한 라인트레이서 </a:t>
            </a:r>
            <a:r>
              <a:rPr kumimoji="1" lang="en-US" altLang="ko-KR" sz="2000" dirty="0">
                <a:latin typeface="Consolas" pitchFamily="49" charset="0"/>
                <a:ea typeface="Arita-dotum(OTF) Medium" panose="02020603020101020101" pitchFamily="18" charset="-127"/>
              </a:rPr>
              <a:t>+ </a:t>
            </a:r>
            <a:r>
              <a:rPr kumimoji="1" lang="ko-KR" altLang="en-US" sz="2000" dirty="0" err="1">
                <a:latin typeface="Consolas" pitchFamily="49" charset="0"/>
                <a:ea typeface="Arita-dotum(OTF) Medium" panose="02020603020101020101" pitchFamily="18" charset="-127"/>
              </a:rPr>
              <a:t>리프팅장치</a:t>
            </a:r>
            <a:r>
              <a:rPr kumimoji="1" lang="ko-KR" altLang="en-US" sz="2000" dirty="0">
                <a:latin typeface="Consolas" pitchFamily="49" charset="0"/>
                <a:ea typeface="Arita-dotum(OTF) Medium" panose="02020603020101020101" pitchFamily="18" charset="-127"/>
              </a:rPr>
              <a:t> 프로젝트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sz="2000" dirty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sz="2000" dirty="0">
              <a:latin typeface="Consolas" pitchFamily="49" charset="0"/>
              <a:ea typeface="Arita-dotum(OTF)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sz="2000" dirty="0">
              <a:latin typeface="Consolas" pitchFamily="49" charset="0"/>
              <a:ea typeface="Arita-dotum(OTF)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8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로또번호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산출 프로그램 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–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이상한 상자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/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이상한 </a:t>
            </a:r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로또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1" y="2243291"/>
            <a:ext cx="5952441" cy="33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700471" y="2157553"/>
            <a:ext cx="2549037" cy="4055145"/>
            <a:chOff x="6700471" y="2157553"/>
            <a:chExt cx="2549037" cy="4055145"/>
          </a:xfrm>
        </p:grpSpPr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508979" cy="585939"/>
              <a:chOff x="6657264" y="2669246"/>
              <a:chExt cx="1508979" cy="585939"/>
            </a:xfrm>
          </p:grpSpPr>
          <p:sp>
            <p:nvSpPr>
              <p:cNvPr id="66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41737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2020.07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2020.07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146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XML 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사용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149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1792478" cy="585939"/>
              <a:chOff x="6657264" y="2669246"/>
              <a:chExt cx="1792478" cy="585939"/>
            </a:xfrm>
          </p:grpSpPr>
          <p:sp>
            <p:nvSpPr>
              <p:cNvPr id="37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7924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5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구현파트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개발파트</a:t>
                </a:r>
                <a:r>
                  <a:rPr kumimoji="1" lang="ko-KR" altLang="en-US" sz="105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장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700471" y="5612534"/>
              <a:ext cx="254903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hlinkClick r:id="rId4"/>
                </a:rPr>
                <a:t>sjin9696/</a:t>
              </a:r>
              <a:r>
                <a:rPr lang="en-US" altLang="ko-KR" sz="1100" dirty="0" err="1">
                  <a:hlinkClick r:id="rId4"/>
                </a:rPr>
                <a:t>ProjectSmartFactoryCStudy</a:t>
              </a:r>
              <a:r>
                <a:rPr lang="en-US" altLang="ko-KR" sz="1100" dirty="0">
                  <a:hlinkClick r:id="rId4"/>
                </a:rPr>
                <a:t>: 2020. 07. 14 </a:t>
              </a:r>
              <a:r>
                <a:rPr lang="en-US" altLang="ko-KR" sz="1100" dirty="0" err="1">
                  <a:hlinkClick r:id="rId4"/>
                </a:rPr>
                <a:t>deagu</a:t>
              </a:r>
              <a:r>
                <a:rPr lang="en-US" altLang="ko-KR" sz="1100" dirty="0">
                  <a:hlinkClick r:id="rId4"/>
                </a:rPr>
                <a:t> dong-</a:t>
              </a:r>
              <a:r>
                <a:rPr lang="en-US" altLang="ko-KR" sz="1100" dirty="0" err="1">
                  <a:hlinkClick r:id="rId4"/>
                </a:rPr>
                <a:t>gu</a:t>
              </a:r>
              <a:r>
                <a:rPr lang="en-US" altLang="ko-KR" sz="1100" dirty="0">
                  <a:hlinkClick r:id="rId4"/>
                </a:rPr>
                <a:t> Starting smart factory C language (github.com)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11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로또번호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산출 프로그램 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–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이상한 상자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/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이상한 </a:t>
            </a:r>
            <a:r>
              <a:rPr lang="ko-KR" altLang="en-US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로또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700471" y="2157553"/>
            <a:ext cx="2549037" cy="4055145"/>
            <a:chOff x="6700471" y="2157553"/>
            <a:chExt cx="2549037" cy="4055145"/>
          </a:xfrm>
        </p:grpSpPr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508979" cy="585939"/>
              <a:chOff x="6657264" y="2669246"/>
              <a:chExt cx="1508979" cy="585939"/>
            </a:xfrm>
          </p:grpSpPr>
          <p:sp>
            <p:nvSpPr>
              <p:cNvPr id="66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41737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2020.07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2020.07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146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XML 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사용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149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1792478" cy="585939"/>
              <a:chOff x="6657264" y="2669246"/>
              <a:chExt cx="1792478" cy="585939"/>
            </a:xfrm>
          </p:grpSpPr>
          <p:sp>
            <p:nvSpPr>
              <p:cNvPr id="37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7924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5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구현파트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</a:t>
                </a:r>
                <a:r>
                  <a:rPr kumimoji="1" lang="ko-KR" altLang="en-US" sz="105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개발파트</a:t>
                </a:r>
                <a:r>
                  <a:rPr kumimoji="1" lang="ko-KR" altLang="en-US" sz="105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장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700471" y="5612534"/>
              <a:ext cx="254903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hlinkClick r:id="rId3"/>
                </a:rPr>
                <a:t>sjin9696/</a:t>
              </a:r>
              <a:r>
                <a:rPr lang="en-US" altLang="ko-KR" sz="1100" dirty="0" err="1">
                  <a:hlinkClick r:id="rId3"/>
                </a:rPr>
                <a:t>ProjectSmartFactoryCStudy</a:t>
              </a:r>
              <a:r>
                <a:rPr lang="en-US" altLang="ko-KR" sz="1100" dirty="0">
                  <a:hlinkClick r:id="rId3"/>
                </a:rPr>
                <a:t>: 2020. 07. 14 </a:t>
              </a:r>
              <a:r>
                <a:rPr lang="en-US" altLang="ko-KR" sz="1100" dirty="0" err="1">
                  <a:hlinkClick r:id="rId3"/>
                </a:rPr>
                <a:t>deagu</a:t>
              </a:r>
              <a:r>
                <a:rPr lang="en-US" altLang="ko-KR" sz="1100" dirty="0">
                  <a:hlinkClick r:id="rId3"/>
                </a:rPr>
                <a:t> dong-</a:t>
              </a:r>
              <a:r>
                <a:rPr lang="en-US" altLang="ko-KR" sz="1100" dirty="0" err="1">
                  <a:hlinkClick r:id="rId3"/>
                </a:rPr>
                <a:t>gu</a:t>
              </a:r>
              <a:r>
                <a:rPr lang="en-US" altLang="ko-KR" sz="1100" dirty="0">
                  <a:hlinkClick r:id="rId3"/>
                </a:rPr>
                <a:t> Starting smart factory C language (github.com)</a:t>
              </a:r>
              <a:endParaRPr lang="ko-KR" altLang="en-US" sz="1100" dirty="0"/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6" y="2170298"/>
            <a:ext cx="4825999" cy="424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C#(</a:t>
            </a:r>
            <a:r>
              <a:rPr lang="en-US" altLang="ko-KR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.Net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프레임워크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창고관리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1" y="2178384"/>
            <a:ext cx="4153876" cy="295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15" y="2180308"/>
            <a:ext cx="2832990" cy="210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7683781" y="2216397"/>
            <a:ext cx="1856599" cy="3454981"/>
            <a:chOff x="6724902" y="2157553"/>
            <a:chExt cx="1856599" cy="3454981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24902" y="2157553"/>
              <a:ext cx="1526613" cy="532901"/>
              <a:chOff x="6639630" y="2669246"/>
              <a:chExt cx="1526613" cy="532901"/>
            </a:xfrm>
          </p:grpSpPr>
          <p:sp>
            <p:nvSpPr>
              <p:cNvPr id="54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39630" y="2948231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51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XML 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사용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49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1838965" cy="690371"/>
              <a:chOff x="6657264" y="2669246"/>
              <a:chExt cx="1838965" cy="690371"/>
            </a:xfrm>
          </p:grpSpPr>
          <p:sp>
            <p:nvSpPr>
              <p:cNvPr id="46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44119"/>
                <a:ext cx="183896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3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기능구현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(XML)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4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7707519" y="2541549"/>
            <a:ext cx="15504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2020.08.11 </a:t>
            </a:r>
            <a:r>
              <a:rPr lang="en-US" altLang="ko-KR" sz="1050" dirty="0"/>
              <a:t>~ </a:t>
            </a:r>
            <a:r>
              <a:rPr lang="en-US" altLang="ko-KR" sz="1050" dirty="0" smtClean="0"/>
              <a:t>2020.08.19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7545690" y="5758160"/>
            <a:ext cx="2103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진영 </a:t>
            </a:r>
            <a:r>
              <a:rPr lang="en-US" altLang="ko-KR" sz="1200" dirty="0">
                <a:hlinkClick r:id="rId5"/>
              </a:rPr>
              <a:t>- 1) </a:t>
            </a:r>
            <a:r>
              <a:rPr lang="ko-KR" altLang="en-US" sz="1200" dirty="0">
                <a:hlinkClick r:id="rId5"/>
              </a:rPr>
              <a:t>단계별로 소스코드 나눠 올리기 </a:t>
            </a:r>
            <a:r>
              <a:rPr lang="en-US" altLang="ko-KR" sz="1200" dirty="0">
                <a:hlinkClick r:id="rId5"/>
              </a:rPr>
              <a:t>- </a:t>
            </a:r>
            <a:r>
              <a:rPr lang="ko-KR" altLang="en-US" sz="1200" dirty="0">
                <a:hlinkClick r:id="rId5"/>
              </a:rPr>
              <a:t>세부적인 작업 내용 기록용도 </a:t>
            </a:r>
            <a:r>
              <a:rPr lang="en-US" altLang="ko-KR" sz="1200" dirty="0">
                <a:hlinkClick r:id="rId5"/>
              </a:rPr>
              <a:t>· Issue #7 · sjin9696/701 (github.com)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59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C#(</a:t>
            </a:r>
            <a:r>
              <a:rPr lang="en-US" altLang="ko-KR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.Net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프레임워크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창고관리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6" y="2185419"/>
            <a:ext cx="5547580" cy="403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39236" y="5763310"/>
            <a:ext cx="2324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!!</a:t>
            </a:r>
            <a:r>
              <a:rPr lang="ko-KR" altLang="en-US" sz="1200" dirty="0">
                <a:hlinkClick r:id="rId3"/>
              </a:rPr>
              <a:t>진영 </a:t>
            </a:r>
            <a:r>
              <a:rPr lang="en-US" altLang="ko-KR" sz="1200" dirty="0">
                <a:hlinkClick r:id="rId3"/>
              </a:rPr>
              <a:t>- XML</a:t>
            </a:r>
            <a:r>
              <a:rPr lang="ko-KR" altLang="en-US" sz="1200" dirty="0">
                <a:hlinkClick r:id="rId3"/>
              </a:rPr>
              <a:t>기능 구현</a:t>
            </a:r>
            <a:r>
              <a:rPr lang="en-US" altLang="ko-KR" sz="1200" dirty="0">
                <a:hlinkClick r:id="rId3"/>
              </a:rPr>
              <a:t>.- · Issue #18 · sjin9696/701 (github.com)</a:t>
            </a:r>
            <a:endParaRPr lang="ko-KR" altLang="en-US" sz="12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7683781" y="2216397"/>
            <a:ext cx="1856599" cy="3454981"/>
            <a:chOff x="6724902" y="2157553"/>
            <a:chExt cx="1856599" cy="3454981"/>
          </a:xfrm>
        </p:grpSpPr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24902" y="2157553"/>
              <a:ext cx="1526613" cy="532901"/>
              <a:chOff x="6639630" y="2669246"/>
              <a:chExt cx="1526613" cy="532901"/>
            </a:xfrm>
          </p:grpSpPr>
          <p:sp>
            <p:nvSpPr>
              <p:cNvPr id="7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39630" y="2948231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70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XML 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사용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68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1838965" cy="690371"/>
              <a:chOff x="6657264" y="2669246"/>
              <a:chExt cx="1838965" cy="690371"/>
            </a:xfrm>
          </p:grpSpPr>
          <p:sp>
            <p:nvSpPr>
              <p:cNvPr id="6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44119"/>
                <a:ext cx="183896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3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기능구현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(XML)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6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" name="직사각형 75"/>
          <p:cNvSpPr/>
          <p:nvPr/>
        </p:nvSpPr>
        <p:spPr>
          <a:xfrm>
            <a:off x="7707519" y="2541549"/>
            <a:ext cx="15504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2020.08.11 </a:t>
            </a:r>
            <a:r>
              <a:rPr lang="en-US" altLang="ko-KR" sz="1050" dirty="0"/>
              <a:t>~ </a:t>
            </a:r>
            <a:r>
              <a:rPr lang="en-US" altLang="ko-KR" sz="1050" dirty="0" smtClean="0"/>
              <a:t>2020.08.19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601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C#(</a:t>
            </a:r>
            <a:r>
              <a:rPr lang="en-US" altLang="ko-KR" sz="2400" b="1" dirty="0" err="1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.Net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프레임워크</a:t>
            </a:r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창고관리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3" y="2216397"/>
            <a:ext cx="3477814" cy="245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92" y="3352541"/>
            <a:ext cx="4065989" cy="280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7683781" y="2216397"/>
            <a:ext cx="1856599" cy="3454981"/>
            <a:chOff x="6724902" y="2157553"/>
            <a:chExt cx="1856599" cy="3454981"/>
          </a:xfrm>
        </p:grpSpPr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24902" y="2157553"/>
              <a:ext cx="1526613" cy="532901"/>
              <a:chOff x="6639630" y="2669246"/>
              <a:chExt cx="1526613" cy="532901"/>
            </a:xfrm>
          </p:grpSpPr>
          <p:sp>
            <p:nvSpPr>
              <p:cNvPr id="7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39630" y="2948231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896531"/>
              <a:chOff x="6657264" y="3368786"/>
              <a:chExt cx="1508979" cy="896531"/>
            </a:xfrm>
          </p:grpSpPr>
          <p:sp>
            <p:nvSpPr>
              <p:cNvPr id="70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XML </a:t>
                </a:r>
                <a:r>
                  <a:rPr kumimoji="1"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사용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68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1838965" cy="690371"/>
              <a:chOff x="6657264" y="2669246"/>
              <a:chExt cx="1838965" cy="690371"/>
            </a:xfrm>
          </p:grpSpPr>
          <p:sp>
            <p:nvSpPr>
              <p:cNvPr id="65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2944119"/>
                <a:ext cx="183896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3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팀장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</a:t>
                </a:r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기능구현</a:t>
                </a:r>
                <a:r>
                  <a:rPr kumimoji="1" lang="en-US" altLang="ko-KR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(XML)</a:t>
                </a:r>
              </a:p>
              <a:p>
                <a:r>
                  <a:rPr kumimoji="1" lang="ko-KR" altLang="en-US" sz="105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</a:t>
                </a:r>
                <a:endParaRPr kumimoji="1" lang="ko-KR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63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" name="직사각형 75"/>
          <p:cNvSpPr/>
          <p:nvPr/>
        </p:nvSpPr>
        <p:spPr>
          <a:xfrm>
            <a:off x="7707519" y="2541549"/>
            <a:ext cx="15504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2020.08.11 </a:t>
            </a:r>
            <a:r>
              <a:rPr lang="en-US" altLang="ko-KR" sz="1050" dirty="0"/>
              <a:t>~ </a:t>
            </a:r>
            <a:r>
              <a:rPr lang="en-US" altLang="ko-KR" sz="1050" dirty="0" smtClean="0"/>
              <a:t>2020.08.19</a:t>
            </a:r>
            <a:endParaRPr lang="ko-KR" altLang="en-US" sz="1050" dirty="0"/>
          </a:p>
        </p:txBody>
      </p:sp>
      <p:sp>
        <p:nvSpPr>
          <p:cNvPr id="77" name="직사각형 76"/>
          <p:cNvSpPr/>
          <p:nvPr/>
        </p:nvSpPr>
        <p:spPr>
          <a:xfrm>
            <a:off x="7545690" y="5758160"/>
            <a:ext cx="2103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진영 </a:t>
            </a:r>
            <a:r>
              <a:rPr lang="en-US" altLang="ko-KR" sz="1200" dirty="0">
                <a:hlinkClick r:id="rId5"/>
              </a:rPr>
              <a:t>- 1) </a:t>
            </a:r>
            <a:r>
              <a:rPr lang="ko-KR" altLang="en-US" sz="1200" dirty="0">
                <a:hlinkClick r:id="rId5"/>
              </a:rPr>
              <a:t>단계별로 소스코드 나눠 올리기 </a:t>
            </a:r>
            <a:r>
              <a:rPr lang="en-US" altLang="ko-KR" sz="1200" dirty="0">
                <a:hlinkClick r:id="rId5"/>
              </a:rPr>
              <a:t>- </a:t>
            </a:r>
            <a:r>
              <a:rPr lang="ko-KR" altLang="en-US" sz="1200" dirty="0">
                <a:hlinkClick r:id="rId5"/>
              </a:rPr>
              <a:t>세부적인 작업 내용 기록용도 </a:t>
            </a:r>
            <a:r>
              <a:rPr lang="en-US" altLang="ko-KR" sz="1200" dirty="0">
                <a:hlinkClick r:id="rId5"/>
              </a:rPr>
              <a:t>· Issue #7 · sjin9696/701 (github.com)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01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98144" y="224781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899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Oracle SQL DML </a:t>
            </a:r>
            <a:r>
              <a:rPr lang="ko-KR" altLang="en-US" sz="2400" b="1" dirty="0" smtClean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조회 관리 프로그램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송진영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65" y="2224857"/>
            <a:ext cx="6370536" cy="354806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954896" y="1518321"/>
            <a:ext cx="3206037" cy="545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onsolas" pitchFamily="49" charset="0"/>
                <a:ea typeface="Arita-dotum(TTF) Medium" panose="02020603020101020101" pitchFamily="18" charset="-127"/>
              </a:rPr>
              <a:t>Oracle SQL DML </a:t>
            </a:r>
            <a:r>
              <a:rPr lang="ko-KR" altLang="en-US" sz="1200" b="1" dirty="0">
                <a:solidFill>
                  <a:schemeClr val="bg1"/>
                </a:solidFill>
                <a:latin typeface="Consolas" pitchFamily="49" charset="0"/>
                <a:ea typeface="Arita-dotum(TTF) Medium" panose="02020603020101020101" pitchFamily="18" charset="-127"/>
              </a:rPr>
              <a:t>조회 관리 프로그램</a:t>
            </a:r>
            <a:endParaRPr lang="en-US" altLang="ko-KR" sz="1200" b="1" dirty="0">
              <a:solidFill>
                <a:schemeClr val="bg1"/>
              </a:solidFill>
              <a:latin typeface="Consolas" pitchFamily="49" charset="0"/>
              <a:ea typeface="Arita-dotum(TTF)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Consolas" pitchFamily="49" charset="0"/>
              </a:rPr>
              <a:t>프로젝트 </a:t>
            </a:r>
            <a:r>
              <a:rPr lang="ko-KR" altLang="en-US" sz="1200" dirty="0">
                <a:solidFill>
                  <a:schemeClr val="bg1"/>
                </a:solidFill>
                <a:latin typeface="Consolas" pitchFamily="49" charset="0"/>
              </a:rPr>
              <a:t>수행 계획서</a:t>
            </a:r>
            <a:r>
              <a:rPr lang="en-US" altLang="ko-KR" sz="1200" dirty="0">
                <a:solidFill>
                  <a:schemeClr val="bg1"/>
                </a:solidFill>
                <a:latin typeface="Consolas" pitchFamily="49" charset="0"/>
              </a:rPr>
              <a:t>.</a:t>
            </a:r>
            <a:r>
              <a:rPr lang="en-US" altLang="ko-KR" sz="1200" dirty="0" err="1">
                <a:solidFill>
                  <a:schemeClr val="bg1"/>
                </a:solidFill>
                <a:latin typeface="Consolas" pitchFamily="49" charset="0"/>
              </a:rPr>
              <a:t>pdf</a:t>
            </a:r>
            <a:endParaRPr lang="ko-KR" altLang="en-US" sz="1200" dirty="0">
              <a:solidFill>
                <a:schemeClr val="bg1"/>
              </a:solidFill>
              <a:latin typeface="Consolas" pitchFamily="49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534946"/>
              </p:ext>
            </p:extLst>
          </p:nvPr>
        </p:nvGraphicFramePr>
        <p:xfrm>
          <a:off x="6988582" y="801804"/>
          <a:ext cx="1138663" cy="96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88582" y="801804"/>
                        <a:ext cx="1138663" cy="960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7155781" y="2224857"/>
            <a:ext cx="2549037" cy="3716591"/>
            <a:chOff x="6700471" y="2157553"/>
            <a:chExt cx="2549037" cy="3716591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157553"/>
              <a:ext cx="1818126" cy="585939"/>
              <a:chOff x="6657264" y="2669246"/>
              <a:chExt cx="1818126" cy="585939"/>
            </a:xfrm>
          </p:grpSpPr>
          <p:sp>
            <p:nvSpPr>
              <p:cNvPr id="54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진행 기간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18181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2020.09.04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~ </a:t>
                </a:r>
                <a:r>
                  <a:rPr kumimoji="1"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2020.09.10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6742536" y="3554326"/>
              <a:ext cx="1508979" cy="1058114"/>
              <a:chOff x="6657264" y="3368786"/>
              <a:chExt cx="1508979" cy="1058114"/>
            </a:xfrm>
          </p:grpSpPr>
          <p:sp>
            <p:nvSpPr>
              <p:cNvPr id="51" name="삼각형 45">
                <a:extLst>
                  <a:ext uri="{FF2B5EF4-FFF2-40B4-BE49-F238E27FC236}">
                    <a16:creationId xmlns=""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SKILLS / IDE</a:t>
                </a:r>
                <a:endPara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4BF8215D-85B0-40E7-9A77-5F269FAE6158}"/>
                  </a:ext>
                </a:extLst>
              </p:cNvPr>
              <p:cNvSpPr txBox="1"/>
              <p:nvPr/>
            </p:nvSpPr>
            <p:spPr>
              <a:xfrm>
                <a:off x="6657264" y="3688236"/>
                <a:ext cx="13997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C#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언어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Visual Studio 2019</a:t>
                </a:r>
              </a:p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Oracle SQL</a:t>
                </a:r>
              </a:p>
              <a:p>
                <a:r>
                  <a:rPr kumimoji="1" lang="ko-KR" altLang="en-US" sz="105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깃허브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6742536" y="5358618"/>
              <a:ext cx="1508979" cy="253916"/>
              <a:chOff x="6654694" y="4740005"/>
              <a:chExt cx="1508979" cy="253916"/>
            </a:xfrm>
          </p:grpSpPr>
          <p:sp>
            <p:nvSpPr>
              <p:cNvPr id="49" name="삼각형 45">
                <a:extLst>
                  <a:ext uri="{FF2B5EF4-FFF2-40B4-BE49-F238E27FC236}">
                    <a16:creationId xmlns=""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CODE(</a:t>
                </a:r>
                <a:r>
                  <a:rPr kumimoji="1" lang="en-US" altLang="ko-KR" sz="1050" b="1" dirty="0" err="1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Github</a:t>
                </a:r>
                <a:r>
                  <a:rPr kumimoji="1" lang="en-US" altLang="ko-KR" sz="1050" b="1" dirty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 URL)</a:t>
                </a:r>
                <a:endPara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2948857"/>
              <a:ext cx="2108269" cy="585939"/>
              <a:chOff x="6657264" y="2669246"/>
              <a:chExt cx="2108269" cy="585939"/>
            </a:xfrm>
          </p:grpSpPr>
          <p:sp>
            <p:nvSpPr>
              <p:cNvPr id="46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err="1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팀구성</a:t>
                </a:r>
                <a:r>
                  <a:rPr kumimoji="1" lang="en-US" altLang="ko-KR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역할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657264" y="3001269"/>
                <a:ext cx="210826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5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명 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기획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/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디자인</a:t>
                </a:r>
                <a:r>
                  <a:rPr kumimoji="1" lang="en-US" altLang="ko-KR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, </a:t>
                </a:r>
                <a:r>
                  <a:rPr kumimoji="1" lang="ko-KR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HEJung120" panose="02020603020101020101" pitchFamily="18" charset="-127"/>
                    <a:ea typeface="THEJung120" panose="02020603020101020101" pitchFamily="18" charset="-127"/>
                  </a:rPr>
                  <a:t>일정관리역할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6742536" y="4558582"/>
              <a:ext cx="1508979" cy="276999"/>
              <a:chOff x="6657264" y="2669246"/>
              <a:chExt cx="1508979" cy="276999"/>
            </a:xfrm>
          </p:grpSpPr>
          <p:sp>
            <p:nvSpPr>
              <p:cNvPr id="44" name="삼각형 45">
                <a:extLst>
                  <a:ext uri="{FF2B5EF4-FFF2-40B4-BE49-F238E27FC236}">
                    <a16:creationId xmlns=""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 smtClean="0">
                    <a:latin typeface="THEJung120" panose="02020603020101020101" pitchFamily="18" charset="-127"/>
                    <a:ea typeface="THEJung120" panose="02020603020101020101" pitchFamily="18" charset="-127"/>
                  </a:rPr>
                  <a:t>팀 내 기여도</a:t>
                </a:r>
                <a:endPara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endParaRPr>
              </a:p>
            </p:txBody>
          </p:sp>
        </p:grp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808" y="4835581"/>
              <a:ext cx="1525708" cy="34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6700471" y="5612534"/>
              <a:ext cx="25490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113497" y="5771283"/>
            <a:ext cx="2295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7"/>
              </a:rPr>
              <a:t>진영 </a:t>
            </a:r>
            <a:r>
              <a:rPr lang="en-US" altLang="ko-KR" sz="1200" dirty="0">
                <a:hlinkClick r:id="rId7"/>
              </a:rPr>
              <a:t>- </a:t>
            </a:r>
            <a:r>
              <a:rPr lang="ko-KR" altLang="en-US" sz="1200" dirty="0">
                <a:hlinkClick r:id="rId7"/>
              </a:rPr>
              <a:t>화면 기능정의 및 디자인 </a:t>
            </a:r>
            <a:r>
              <a:rPr lang="en-US" altLang="ko-KR" sz="1200" dirty="0">
                <a:hlinkClick r:id="rId7"/>
              </a:rPr>
              <a:t>· Issue #1 · sjin9696/</a:t>
            </a:r>
            <a:r>
              <a:rPr lang="en-US" altLang="ko-KR" sz="1200" dirty="0" err="1">
                <a:hlinkClick r:id="rId7"/>
              </a:rPr>
              <a:t>SqlDatabaseProjectB</a:t>
            </a:r>
            <a:r>
              <a:rPr lang="en-US" altLang="ko-KR" sz="1200" dirty="0">
                <a:hlinkClick r:id="rId7"/>
              </a:rPr>
              <a:t> (github.com)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19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[피티빵빵 템플릿 10] 포트폴리오 템플릿" id="{67AFF043-D55F-C240-A994-2855FEAC5158}" vid="{F346FD73-7CB5-304A-825D-0BE441E5B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519</TotalTime>
  <Words>948</Words>
  <Application>Microsoft Office PowerPoint</Application>
  <PresentationFormat>A4 용지(210x297mm)</PresentationFormat>
  <Paragraphs>244</Paragraphs>
  <Slides>14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Office 테마</vt:lpstr>
      <vt:lpstr>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User</cp:lastModifiedBy>
  <cp:revision>55</cp:revision>
  <dcterms:created xsi:type="dcterms:W3CDTF">2019-05-09T15:54:43Z</dcterms:created>
  <dcterms:modified xsi:type="dcterms:W3CDTF">2020-12-14T01:31:49Z</dcterms:modified>
</cp:coreProperties>
</file>